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2" r:id="rId4"/>
    <p:sldId id="260" r:id="rId5"/>
    <p:sldId id="263" r:id="rId6"/>
    <p:sldId id="265" r:id="rId7"/>
    <p:sldId id="266" r:id="rId8"/>
    <p:sldId id="271" r:id="rId9"/>
    <p:sldId id="270" r:id="rId10"/>
    <p:sldId id="257" r:id="rId11"/>
    <p:sldId id="258" r:id="rId12"/>
    <p:sldId id="259" r:id="rId13"/>
    <p:sldId id="273" r:id="rId14"/>
    <p:sldId id="261" r:id="rId15"/>
    <p:sldId id="274" r:id="rId16"/>
    <p:sldId id="267" r:id="rId17"/>
    <p:sldId id="268" r:id="rId18"/>
    <p:sldId id="269"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DF5B9FFB-FDD9-4685-B697-D64877F1822F}" type="datetimeFigureOut">
              <a:rPr lang="da-DK" smtClean="0"/>
              <a:t>02-10-2019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9D10FBB-7CEA-43F1-A3AF-9CAFE568C0F4}" type="slidenum">
              <a:rPr lang="da-DK" smtClean="0"/>
              <a:t>‹nr.›</a:t>
            </a:fld>
            <a:endParaRPr lang="da-DK"/>
          </a:p>
        </p:txBody>
      </p:sp>
      <p:pic>
        <p:nvPicPr>
          <p:cNvPr id="7" name="Billede 6"/>
          <p:cNvPicPr>
            <a:picLocks noChangeAspect="1"/>
          </p:cNvPicPr>
          <p:nvPr userDrawn="1"/>
        </p:nvPicPr>
        <p:blipFill>
          <a:blip r:embed="rId2"/>
          <a:stretch>
            <a:fillRect/>
          </a:stretch>
        </p:blipFill>
        <p:spPr>
          <a:xfrm>
            <a:off x="9501187" y="406401"/>
            <a:ext cx="2333625" cy="333375"/>
          </a:xfrm>
          <a:prstGeom prst="rect">
            <a:avLst/>
          </a:prstGeom>
        </p:spPr>
      </p:pic>
    </p:spTree>
    <p:extLst>
      <p:ext uri="{BB962C8B-B14F-4D97-AF65-F5344CB8AC3E}">
        <p14:creationId xmlns:p14="http://schemas.microsoft.com/office/powerpoint/2010/main" val="232386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F5B9FFB-FDD9-4685-B697-D64877F1822F}" type="datetimeFigureOut">
              <a:rPr lang="da-DK" smtClean="0"/>
              <a:t>02-10-2019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9D10FBB-7CEA-43F1-A3AF-9CAFE568C0F4}" type="slidenum">
              <a:rPr lang="da-DK" smtClean="0"/>
              <a:t>‹nr.›</a:t>
            </a:fld>
            <a:endParaRPr lang="da-DK"/>
          </a:p>
        </p:txBody>
      </p:sp>
    </p:spTree>
    <p:extLst>
      <p:ext uri="{BB962C8B-B14F-4D97-AF65-F5344CB8AC3E}">
        <p14:creationId xmlns:p14="http://schemas.microsoft.com/office/powerpoint/2010/main" val="108038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F5B9FFB-FDD9-4685-B697-D64877F1822F}" type="datetimeFigureOut">
              <a:rPr lang="da-DK" smtClean="0"/>
              <a:t>02-10-2019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9D10FBB-7CEA-43F1-A3AF-9CAFE568C0F4}" type="slidenum">
              <a:rPr lang="da-DK" smtClean="0"/>
              <a:t>‹nr.›</a:t>
            </a:fld>
            <a:endParaRPr lang="da-DK"/>
          </a:p>
        </p:txBody>
      </p:sp>
    </p:spTree>
    <p:extLst>
      <p:ext uri="{BB962C8B-B14F-4D97-AF65-F5344CB8AC3E}">
        <p14:creationId xmlns:p14="http://schemas.microsoft.com/office/powerpoint/2010/main" val="230938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F5B9FFB-FDD9-4685-B697-D64877F1822F}" type="datetimeFigureOut">
              <a:rPr lang="da-DK" smtClean="0"/>
              <a:t>02-10-2019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9D10FBB-7CEA-43F1-A3AF-9CAFE568C0F4}" type="slidenum">
              <a:rPr lang="da-DK" smtClean="0"/>
              <a:t>‹nr.›</a:t>
            </a:fld>
            <a:endParaRPr lang="da-DK"/>
          </a:p>
        </p:txBody>
      </p:sp>
      <p:pic>
        <p:nvPicPr>
          <p:cNvPr id="7" name="Billede 6"/>
          <p:cNvPicPr>
            <a:picLocks noChangeAspect="1"/>
          </p:cNvPicPr>
          <p:nvPr userDrawn="1"/>
        </p:nvPicPr>
        <p:blipFill>
          <a:blip r:embed="rId2"/>
          <a:stretch>
            <a:fillRect/>
          </a:stretch>
        </p:blipFill>
        <p:spPr>
          <a:xfrm>
            <a:off x="9501191" y="407855"/>
            <a:ext cx="2333625" cy="333375"/>
          </a:xfrm>
          <a:prstGeom prst="rect">
            <a:avLst/>
          </a:prstGeom>
        </p:spPr>
      </p:pic>
    </p:spTree>
    <p:extLst>
      <p:ext uri="{BB962C8B-B14F-4D97-AF65-F5344CB8AC3E}">
        <p14:creationId xmlns:p14="http://schemas.microsoft.com/office/powerpoint/2010/main" val="55159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DF5B9FFB-FDD9-4685-B697-D64877F1822F}" type="datetimeFigureOut">
              <a:rPr lang="da-DK" smtClean="0"/>
              <a:t>02-10-2019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9D10FBB-7CEA-43F1-A3AF-9CAFE568C0F4}" type="slidenum">
              <a:rPr lang="da-DK" smtClean="0"/>
              <a:t>‹nr.›</a:t>
            </a:fld>
            <a:endParaRPr lang="da-DK"/>
          </a:p>
        </p:txBody>
      </p:sp>
    </p:spTree>
    <p:extLst>
      <p:ext uri="{BB962C8B-B14F-4D97-AF65-F5344CB8AC3E}">
        <p14:creationId xmlns:p14="http://schemas.microsoft.com/office/powerpoint/2010/main" val="103778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DF5B9FFB-FDD9-4685-B697-D64877F1822F}" type="datetimeFigureOut">
              <a:rPr lang="da-DK" smtClean="0"/>
              <a:t>02-10-2019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9D10FBB-7CEA-43F1-A3AF-9CAFE568C0F4}" type="slidenum">
              <a:rPr lang="da-DK" smtClean="0"/>
              <a:t>‹nr.›</a:t>
            </a:fld>
            <a:endParaRPr lang="da-DK"/>
          </a:p>
        </p:txBody>
      </p:sp>
    </p:spTree>
    <p:extLst>
      <p:ext uri="{BB962C8B-B14F-4D97-AF65-F5344CB8AC3E}">
        <p14:creationId xmlns:p14="http://schemas.microsoft.com/office/powerpoint/2010/main" val="101992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DF5B9FFB-FDD9-4685-B697-D64877F1822F}" type="datetimeFigureOut">
              <a:rPr lang="da-DK" smtClean="0"/>
              <a:t>02-10-2019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29D10FBB-7CEA-43F1-A3AF-9CAFE568C0F4}" type="slidenum">
              <a:rPr lang="da-DK" smtClean="0"/>
              <a:t>‹nr.›</a:t>
            </a:fld>
            <a:endParaRPr lang="da-DK"/>
          </a:p>
        </p:txBody>
      </p:sp>
    </p:spTree>
    <p:extLst>
      <p:ext uri="{BB962C8B-B14F-4D97-AF65-F5344CB8AC3E}">
        <p14:creationId xmlns:p14="http://schemas.microsoft.com/office/powerpoint/2010/main" val="251365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DF5B9FFB-FDD9-4685-B697-D64877F1822F}" type="datetimeFigureOut">
              <a:rPr lang="da-DK" smtClean="0"/>
              <a:t>02-10-2019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9D10FBB-7CEA-43F1-A3AF-9CAFE568C0F4}" type="slidenum">
              <a:rPr lang="da-DK" smtClean="0"/>
              <a:t>‹nr.›</a:t>
            </a:fld>
            <a:endParaRPr lang="da-DK"/>
          </a:p>
        </p:txBody>
      </p:sp>
    </p:spTree>
    <p:extLst>
      <p:ext uri="{BB962C8B-B14F-4D97-AF65-F5344CB8AC3E}">
        <p14:creationId xmlns:p14="http://schemas.microsoft.com/office/powerpoint/2010/main" val="199088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F5B9FFB-FDD9-4685-B697-D64877F1822F}" type="datetimeFigureOut">
              <a:rPr lang="da-DK" smtClean="0"/>
              <a:t>02-10-2019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29D10FBB-7CEA-43F1-A3AF-9CAFE568C0F4}" type="slidenum">
              <a:rPr lang="da-DK" smtClean="0"/>
              <a:t>‹nr.›</a:t>
            </a:fld>
            <a:endParaRPr lang="da-DK"/>
          </a:p>
        </p:txBody>
      </p:sp>
    </p:spTree>
    <p:extLst>
      <p:ext uri="{BB962C8B-B14F-4D97-AF65-F5344CB8AC3E}">
        <p14:creationId xmlns:p14="http://schemas.microsoft.com/office/powerpoint/2010/main" val="119445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DF5B9FFB-FDD9-4685-B697-D64877F1822F}" type="datetimeFigureOut">
              <a:rPr lang="da-DK" smtClean="0"/>
              <a:t>02-10-2019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9D10FBB-7CEA-43F1-A3AF-9CAFE568C0F4}" type="slidenum">
              <a:rPr lang="da-DK" smtClean="0"/>
              <a:t>‹nr.›</a:t>
            </a:fld>
            <a:endParaRPr lang="da-DK"/>
          </a:p>
        </p:txBody>
      </p:sp>
    </p:spTree>
    <p:extLst>
      <p:ext uri="{BB962C8B-B14F-4D97-AF65-F5344CB8AC3E}">
        <p14:creationId xmlns:p14="http://schemas.microsoft.com/office/powerpoint/2010/main" val="45876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DF5B9FFB-FDD9-4685-B697-D64877F1822F}" type="datetimeFigureOut">
              <a:rPr lang="da-DK" smtClean="0"/>
              <a:t>02-10-2019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9D10FBB-7CEA-43F1-A3AF-9CAFE568C0F4}" type="slidenum">
              <a:rPr lang="da-DK" smtClean="0"/>
              <a:t>‹nr.›</a:t>
            </a:fld>
            <a:endParaRPr lang="da-DK"/>
          </a:p>
        </p:txBody>
      </p:sp>
    </p:spTree>
    <p:extLst>
      <p:ext uri="{BB962C8B-B14F-4D97-AF65-F5344CB8AC3E}">
        <p14:creationId xmlns:p14="http://schemas.microsoft.com/office/powerpoint/2010/main" val="23685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B9FFB-FDD9-4685-B697-D64877F1822F}" type="datetimeFigureOut">
              <a:rPr lang="da-DK" smtClean="0"/>
              <a:t>02-10-2019</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10FBB-7CEA-43F1-A3AF-9CAFE568C0F4}" type="slidenum">
              <a:rPr lang="da-DK" smtClean="0"/>
              <a:t>‹nr.›</a:t>
            </a:fld>
            <a:endParaRPr lang="da-DK"/>
          </a:p>
        </p:txBody>
      </p:sp>
    </p:spTree>
    <p:extLst>
      <p:ext uri="{BB962C8B-B14F-4D97-AF65-F5344CB8AC3E}">
        <p14:creationId xmlns:p14="http://schemas.microsoft.com/office/powerpoint/2010/main" val="351910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image001.png@01D552A9.EFA13D9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75758" y="1890113"/>
            <a:ext cx="9144000" cy="2387600"/>
          </a:xfrm>
        </p:spPr>
        <p:txBody>
          <a:bodyPr/>
          <a:lstStyle/>
          <a:p>
            <a:r>
              <a:rPr lang="da-DK" dirty="0" smtClean="0"/>
              <a:t>Ekstraordinær Generalforsamling</a:t>
            </a:r>
            <a:endParaRPr lang="da-DK" dirty="0"/>
          </a:p>
        </p:txBody>
      </p:sp>
      <p:sp>
        <p:nvSpPr>
          <p:cNvPr id="3" name="Undertitel 2"/>
          <p:cNvSpPr>
            <a:spLocks noGrp="1"/>
          </p:cNvSpPr>
          <p:nvPr>
            <p:ph type="subTitle" idx="1"/>
          </p:nvPr>
        </p:nvSpPr>
        <p:spPr>
          <a:xfrm>
            <a:off x="1575758" y="4369788"/>
            <a:ext cx="9144000" cy="1655762"/>
          </a:xfrm>
        </p:spPr>
        <p:txBody>
          <a:bodyPr/>
          <a:lstStyle/>
          <a:p>
            <a:r>
              <a:rPr lang="da-DK" dirty="0" smtClean="0"/>
              <a:t>September 2019</a:t>
            </a:r>
            <a:endParaRPr lang="da-DK" dirty="0"/>
          </a:p>
        </p:txBody>
      </p:sp>
    </p:spTree>
    <p:extLst>
      <p:ext uri="{BB962C8B-B14F-4D97-AF65-F5344CB8AC3E}">
        <p14:creationId xmlns:p14="http://schemas.microsoft.com/office/powerpoint/2010/main" val="3257825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Tidslinjen</a:t>
            </a:r>
            <a:endParaRPr lang="da-DK" b="1" dirty="0"/>
          </a:p>
        </p:txBody>
      </p:sp>
      <p:sp>
        <p:nvSpPr>
          <p:cNvPr id="3" name="Pladsholder til indhold 2"/>
          <p:cNvSpPr>
            <a:spLocks noGrp="1"/>
          </p:cNvSpPr>
          <p:nvPr>
            <p:ph idx="1"/>
          </p:nvPr>
        </p:nvSpPr>
        <p:spPr/>
        <p:txBody>
          <a:bodyPr>
            <a:normAutofit fontScale="85000" lnSpcReduction="20000"/>
          </a:bodyPr>
          <a:lstStyle/>
          <a:p>
            <a:pPr>
              <a:tabLst>
                <a:tab pos="2062163" algn="r"/>
              </a:tabLst>
            </a:pPr>
            <a:r>
              <a:rPr lang="da-DK" dirty="0" smtClean="0"/>
              <a:t>Forslag indstillet og godkendt på generalforsamling med 1 stemmes flertal</a:t>
            </a:r>
          </a:p>
          <a:p>
            <a:pPr>
              <a:tabLst>
                <a:tab pos="2062163" algn="r"/>
              </a:tabLst>
            </a:pPr>
            <a:endParaRPr lang="da-DK" dirty="0"/>
          </a:p>
          <a:p>
            <a:pPr>
              <a:tabLst>
                <a:tab pos="2062163" algn="r"/>
              </a:tabLst>
            </a:pPr>
            <a:r>
              <a:rPr lang="da-DK" dirty="0" smtClean="0"/>
              <a:t>Aalborg Forsyning vender retur med at deres oprindelige placeringer ikke overholder afstandsmål, samt sender et nyt udkast.</a:t>
            </a:r>
          </a:p>
          <a:p>
            <a:pPr>
              <a:tabLst>
                <a:tab pos="2062163" algn="r"/>
              </a:tabLst>
            </a:pPr>
            <a:endParaRPr lang="da-DK" dirty="0"/>
          </a:p>
          <a:p>
            <a:pPr>
              <a:tabLst>
                <a:tab pos="2062163" algn="r"/>
              </a:tabLst>
            </a:pPr>
            <a:r>
              <a:rPr lang="da-DK" dirty="0" smtClean="0"/>
              <a:t>Bestyrelsen indhenter nye tilbud.</a:t>
            </a:r>
          </a:p>
          <a:p>
            <a:pPr>
              <a:tabLst>
                <a:tab pos="2062163" algn="r"/>
              </a:tabLst>
            </a:pPr>
            <a:endParaRPr lang="da-DK" dirty="0"/>
          </a:p>
          <a:p>
            <a:pPr>
              <a:tabLst>
                <a:tab pos="2062163" algn="r"/>
              </a:tabLst>
            </a:pPr>
            <a:r>
              <a:rPr lang="da-DK" dirty="0" smtClean="0"/>
              <a:t>Bestyrelsen konstaterer at det nye udkast fra Aalborg Forsyning kræver, at der skæres yderligere 4 parkeringspladser væk.</a:t>
            </a:r>
          </a:p>
          <a:p>
            <a:pPr>
              <a:tabLst>
                <a:tab pos="2062163" algn="r"/>
              </a:tabLst>
            </a:pPr>
            <a:endParaRPr lang="da-DK" dirty="0"/>
          </a:p>
          <a:p>
            <a:pPr>
              <a:tabLst>
                <a:tab pos="2062163" algn="r"/>
              </a:tabLst>
            </a:pPr>
            <a:r>
              <a:rPr lang="da-DK" dirty="0" smtClean="0"/>
              <a:t>Sideløbende bliver bestyrelsen gjort opmærksom på, at forslaget kan være i strid med vedtægterne, da bestyrelsens opgave kun er vedligehold.</a:t>
            </a:r>
            <a:endParaRPr lang="da-DK" dirty="0"/>
          </a:p>
        </p:txBody>
      </p:sp>
    </p:spTree>
    <p:extLst>
      <p:ext uri="{BB962C8B-B14F-4D97-AF65-F5344CB8AC3E}">
        <p14:creationId xmlns:p14="http://schemas.microsoft.com/office/powerpoint/2010/main" val="501995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Tidslinjen fortsat</a:t>
            </a:r>
            <a:endParaRPr lang="da-DK" b="1" dirty="0"/>
          </a:p>
        </p:txBody>
      </p:sp>
      <p:sp>
        <p:nvSpPr>
          <p:cNvPr id="3" name="Pladsholder til indhold 2"/>
          <p:cNvSpPr>
            <a:spLocks noGrp="1"/>
          </p:cNvSpPr>
          <p:nvPr>
            <p:ph idx="1"/>
          </p:nvPr>
        </p:nvSpPr>
        <p:spPr/>
        <p:txBody>
          <a:bodyPr/>
          <a:lstStyle/>
          <a:p>
            <a:r>
              <a:rPr lang="da-DK" dirty="0" smtClean="0"/>
              <a:t>Da bestyrelsen kan holdes personligt ansvarlige, vælger vi at få en umiddelbar advokathøring.</a:t>
            </a:r>
          </a:p>
          <a:p>
            <a:endParaRPr lang="da-DK" dirty="0"/>
          </a:p>
          <a:p>
            <a:r>
              <a:rPr lang="da-DK" dirty="0" smtClean="0"/>
              <a:t>Advokaten skriver følgende….</a:t>
            </a:r>
            <a:endParaRPr lang="da-DK" dirty="0"/>
          </a:p>
        </p:txBody>
      </p:sp>
    </p:spTree>
    <p:extLst>
      <p:ext uri="{BB962C8B-B14F-4D97-AF65-F5344CB8AC3E}">
        <p14:creationId xmlns:p14="http://schemas.microsoft.com/office/powerpoint/2010/main" val="745498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Advokathøring</a:t>
            </a:r>
            <a:endParaRPr lang="da-DK" b="1" dirty="0"/>
          </a:p>
        </p:txBody>
      </p:sp>
      <p:sp>
        <p:nvSpPr>
          <p:cNvPr id="3" name="Pladsholder til indhold 2"/>
          <p:cNvSpPr>
            <a:spLocks noGrp="1"/>
          </p:cNvSpPr>
          <p:nvPr>
            <p:ph idx="1"/>
          </p:nvPr>
        </p:nvSpPr>
        <p:spPr/>
        <p:txBody>
          <a:bodyPr>
            <a:normAutofit fontScale="77500" lnSpcReduction="20000"/>
          </a:bodyPr>
          <a:lstStyle/>
          <a:p>
            <a:pPr marL="0" indent="0">
              <a:buNone/>
            </a:pPr>
            <a:r>
              <a:rPr lang="da-DK" b="1" dirty="0" smtClean="0"/>
              <a:t>Udpluk</a:t>
            </a:r>
            <a:r>
              <a:rPr lang="da-DK" dirty="0" smtClean="0"/>
              <a:t>:</a:t>
            </a:r>
          </a:p>
          <a:p>
            <a:pPr marL="0" indent="0">
              <a:buNone/>
            </a:pPr>
            <a:endParaRPr lang="da-DK" dirty="0" smtClean="0"/>
          </a:p>
          <a:p>
            <a:pPr marL="0" indent="0">
              <a:buNone/>
            </a:pPr>
            <a:r>
              <a:rPr lang="da-DK" i="1" dirty="0" smtClean="0"/>
              <a:t>For det tilfælde, at anskaffelse og etablering af molokkerne </a:t>
            </a:r>
            <a:r>
              <a:rPr lang="da-DK" b="1" i="1" dirty="0" smtClean="0"/>
              <a:t>kan siges at udgøre nødvendige foranstaltninger </a:t>
            </a:r>
            <a:r>
              <a:rPr lang="da-DK" i="1" dirty="0" smtClean="0"/>
              <a:t>som led den forsvarlige forvaltning af grundejerforeningen, dvs. har en solid begrundelse m.m., vil beslutningen formentlig kunne træffes med simpelt flertal uanset udgiftens størrelse. Der er dog en risiko for, </a:t>
            </a:r>
            <a:r>
              <a:rPr lang="da-DK" b="1" i="1" dirty="0" smtClean="0">
                <a:solidFill>
                  <a:srgbClr val="FF0000"/>
                </a:solidFill>
              </a:rPr>
              <a:t>at en dommer ikke anser det som ”nødvendige” udgifter, men derimod anser det anser det som væsentlige nyanskaffelser</a:t>
            </a:r>
            <a:r>
              <a:rPr lang="da-DK" i="1" dirty="0" smtClean="0"/>
              <a:t>, hvorefter beslutningen som minimum kræver kvalificeret flertal (som ved vedtægtsændringer).</a:t>
            </a:r>
          </a:p>
          <a:p>
            <a:pPr marL="0" indent="0">
              <a:buNone/>
            </a:pPr>
            <a:endParaRPr lang="da-DK" i="1" dirty="0" smtClean="0"/>
          </a:p>
          <a:p>
            <a:pPr marL="0" indent="0">
              <a:buNone/>
            </a:pPr>
            <a:r>
              <a:rPr lang="da-DK" i="1" dirty="0" smtClean="0"/>
              <a:t>Risikoen er, at beslutningen bliver ugyldig. Dette betyder – efter min umiddelbare vurdering - potentielt, at bestyrelsen, som har effektueret en ugyldig beslutning, kan blive erstatningsansvarlig, men det vil også afhænge af, hvilken påstand, som bliver nedlagt.</a:t>
            </a:r>
          </a:p>
          <a:p>
            <a:pPr marL="0" indent="0">
              <a:buNone/>
            </a:pPr>
            <a:endParaRPr lang="da-DK" dirty="0" smtClean="0"/>
          </a:p>
        </p:txBody>
      </p:sp>
    </p:spTree>
    <p:extLst>
      <p:ext uri="{BB962C8B-B14F-4D97-AF65-F5344CB8AC3E}">
        <p14:creationId xmlns:p14="http://schemas.microsoft.com/office/powerpoint/2010/main" val="4207669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Vedtægter</a:t>
            </a:r>
            <a:endParaRPr lang="da-DK" b="1" dirty="0"/>
          </a:p>
        </p:txBody>
      </p:sp>
      <p:sp>
        <p:nvSpPr>
          <p:cNvPr id="3" name="Pladsholder til indhold 2"/>
          <p:cNvSpPr>
            <a:spLocks noGrp="1"/>
          </p:cNvSpPr>
          <p:nvPr>
            <p:ph idx="1"/>
          </p:nvPr>
        </p:nvSpPr>
        <p:spPr/>
        <p:txBody>
          <a:bodyPr/>
          <a:lstStyle/>
          <a:p>
            <a:r>
              <a:rPr lang="da-DK" dirty="0" smtClean="0"/>
              <a:t>Her står ikke noget om nyanskaffelser</a:t>
            </a:r>
            <a:endParaRPr lang="da-DK" dirty="0"/>
          </a:p>
        </p:txBody>
      </p:sp>
      <p:pic>
        <p:nvPicPr>
          <p:cNvPr id="5" name="Billede 4"/>
          <p:cNvPicPr>
            <a:picLocks noChangeAspect="1"/>
          </p:cNvPicPr>
          <p:nvPr/>
        </p:nvPicPr>
        <p:blipFill>
          <a:blip r:embed="rId2"/>
          <a:stretch>
            <a:fillRect/>
          </a:stretch>
        </p:blipFill>
        <p:spPr>
          <a:xfrm>
            <a:off x="2926511" y="2692879"/>
            <a:ext cx="6477000" cy="2438400"/>
          </a:xfrm>
          <a:prstGeom prst="rect">
            <a:avLst/>
          </a:prstGeom>
        </p:spPr>
      </p:pic>
    </p:spTree>
    <p:extLst>
      <p:ext uri="{BB962C8B-B14F-4D97-AF65-F5344CB8AC3E}">
        <p14:creationId xmlns:p14="http://schemas.microsoft.com/office/powerpoint/2010/main" val="3096111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Så status nu:</a:t>
            </a:r>
            <a:endParaRPr lang="da-DK" b="1" dirty="0"/>
          </a:p>
        </p:txBody>
      </p:sp>
      <p:sp>
        <p:nvSpPr>
          <p:cNvPr id="3" name="Pladsholder til indhold 2"/>
          <p:cNvSpPr>
            <a:spLocks noGrp="1"/>
          </p:cNvSpPr>
          <p:nvPr>
            <p:ph idx="1"/>
          </p:nvPr>
        </p:nvSpPr>
        <p:spPr/>
        <p:txBody>
          <a:bodyPr>
            <a:normAutofit lnSpcReduction="10000"/>
          </a:bodyPr>
          <a:lstStyle/>
          <a:p>
            <a:r>
              <a:rPr lang="da-DK" dirty="0" smtClean="0"/>
              <a:t>Bestyrelsen læser, at forslaget kræver som minimum tilslutning fra 2/3-dele af ”samtlige stemmeberettigede” for at kunne gennemføres, men har ikke </a:t>
            </a:r>
            <a:r>
              <a:rPr lang="da-DK" smtClean="0"/>
              <a:t>juridisk baggrund.</a:t>
            </a:r>
            <a:endParaRPr lang="da-DK" dirty="0" smtClean="0"/>
          </a:p>
          <a:p>
            <a:endParaRPr lang="da-DK" dirty="0"/>
          </a:p>
          <a:p>
            <a:r>
              <a:rPr lang="da-DK" dirty="0" smtClean="0"/>
              <a:t>Økonomien er fortsat ukendt, da tilbud nu er udløbet og skal indhentes på ny.</a:t>
            </a:r>
          </a:p>
          <a:p>
            <a:pPr marL="0" indent="0">
              <a:buNone/>
            </a:pPr>
            <a:endParaRPr lang="da-DK" dirty="0" smtClean="0"/>
          </a:p>
          <a:p>
            <a:r>
              <a:rPr lang="da-DK" dirty="0"/>
              <a:t>Medmindre der er spørgsmål udover fremsendte, så antager bestyrelsen at de stemmeberettigede har sat sig ind i </a:t>
            </a:r>
            <a:r>
              <a:rPr lang="da-DK" dirty="0" smtClean="0"/>
              <a:t>fremsendt materiale.</a:t>
            </a:r>
            <a:endParaRPr lang="da-DK" dirty="0"/>
          </a:p>
          <a:p>
            <a:pPr marL="0" indent="0">
              <a:buNone/>
            </a:pPr>
            <a:endParaRPr lang="da-DK" dirty="0"/>
          </a:p>
          <a:p>
            <a:pPr marL="0" indent="0">
              <a:buNone/>
            </a:pPr>
            <a:endParaRPr lang="da-DK" dirty="0" smtClean="0"/>
          </a:p>
          <a:p>
            <a:endParaRPr lang="da-DK" dirty="0"/>
          </a:p>
        </p:txBody>
      </p:sp>
    </p:spTree>
    <p:extLst>
      <p:ext uri="{BB962C8B-B14F-4D97-AF65-F5344CB8AC3E}">
        <p14:creationId xmlns:p14="http://schemas.microsoft.com/office/powerpoint/2010/main" val="3554623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Forbehold for afstemning</a:t>
            </a:r>
            <a:endParaRPr lang="da-DK" b="1" dirty="0"/>
          </a:p>
        </p:txBody>
      </p:sp>
      <p:sp>
        <p:nvSpPr>
          <p:cNvPr id="3" name="Pladsholder til indhold 2"/>
          <p:cNvSpPr>
            <a:spLocks noGrp="1"/>
          </p:cNvSpPr>
          <p:nvPr>
            <p:ph idx="1"/>
          </p:nvPr>
        </p:nvSpPr>
        <p:spPr/>
        <p:txBody>
          <a:bodyPr>
            <a:normAutofit fontScale="92500" lnSpcReduction="10000"/>
          </a:bodyPr>
          <a:lstStyle/>
          <a:p>
            <a:endParaRPr lang="da-DK" dirty="0" smtClean="0"/>
          </a:p>
          <a:p>
            <a:pPr marL="0" indent="0" algn="ctr">
              <a:buNone/>
            </a:pPr>
            <a:endParaRPr lang="da-DK" dirty="0" smtClean="0"/>
          </a:p>
          <a:p>
            <a:pPr marL="0" indent="0" algn="ctr">
              <a:buNone/>
            </a:pPr>
            <a:r>
              <a:rPr lang="da-DK" dirty="0" smtClean="0"/>
              <a:t>Forslaget – uanset udfald vil derfor afhænge af en skriftlig advokatvurdering, som nemt kan beløbe sig til et sted</a:t>
            </a:r>
          </a:p>
          <a:p>
            <a:pPr marL="0" indent="0" algn="ctr">
              <a:buNone/>
            </a:pPr>
            <a:r>
              <a:rPr lang="da-DK" dirty="0" smtClean="0"/>
              <a:t>Mellem kr. 15.000 – 30.000</a:t>
            </a:r>
          </a:p>
          <a:p>
            <a:pPr marL="0" indent="0" algn="ctr">
              <a:buNone/>
            </a:pPr>
            <a:endParaRPr lang="da-DK" dirty="0" smtClean="0"/>
          </a:p>
          <a:p>
            <a:pPr marL="0" indent="0" algn="ctr">
              <a:buNone/>
            </a:pPr>
            <a:r>
              <a:rPr lang="da-DK" dirty="0" smtClean="0"/>
              <a:t>Dette for at sikre, at bestyrelsen ikke igangsætter noget, der kan være vedtægtsstridigt.</a:t>
            </a:r>
            <a:endParaRPr lang="da-DK" dirty="0"/>
          </a:p>
          <a:p>
            <a:pPr marL="0" indent="0" algn="ctr">
              <a:buNone/>
            </a:pPr>
            <a:endParaRPr lang="da-DK" dirty="0" smtClean="0"/>
          </a:p>
          <a:p>
            <a:pPr marL="0" indent="0" algn="ctr">
              <a:buNone/>
            </a:pPr>
            <a:r>
              <a:rPr lang="da-DK" dirty="0" smtClean="0"/>
              <a:t>Økonomi og placeringer er ukendt.</a:t>
            </a:r>
            <a:endParaRPr lang="da-DK" dirty="0"/>
          </a:p>
        </p:txBody>
      </p:sp>
    </p:spTree>
    <p:extLst>
      <p:ext uri="{BB962C8B-B14F-4D97-AF65-F5344CB8AC3E}">
        <p14:creationId xmlns:p14="http://schemas.microsoft.com/office/powerpoint/2010/main" val="406768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pPr marL="0" indent="0" algn="ctr">
              <a:buNone/>
            </a:pPr>
            <a:r>
              <a:rPr lang="da-DK" dirty="0" smtClean="0"/>
              <a:t>Så spørgsmålet til jer</a:t>
            </a:r>
          </a:p>
          <a:p>
            <a:pPr marL="0" indent="0" algn="ctr">
              <a:buNone/>
            </a:pPr>
            <a:endParaRPr lang="da-DK" dirty="0" smtClean="0"/>
          </a:p>
          <a:p>
            <a:pPr marL="0" indent="0" algn="ctr">
              <a:buNone/>
            </a:pPr>
            <a:r>
              <a:rPr lang="da-DK" sz="4200" b="1" dirty="0" smtClean="0"/>
              <a:t>Skal der etableres molokker?</a:t>
            </a:r>
            <a:endParaRPr lang="da-DK" sz="4200" b="1" dirty="0"/>
          </a:p>
          <a:p>
            <a:pPr marL="0" indent="0" algn="ctr">
              <a:buNone/>
            </a:pPr>
            <a:endParaRPr lang="da-DK" dirty="0" smtClean="0"/>
          </a:p>
          <a:p>
            <a:pPr marL="0" indent="0" algn="ctr">
              <a:buNone/>
            </a:pPr>
            <a:r>
              <a:rPr lang="da-DK" b="1" dirty="0" smtClean="0"/>
              <a:t>Skriftlig afstemning….</a:t>
            </a:r>
            <a:endParaRPr lang="da-DK" b="1" dirty="0"/>
          </a:p>
        </p:txBody>
      </p:sp>
    </p:spTree>
    <p:extLst>
      <p:ext uri="{BB962C8B-B14F-4D97-AF65-F5344CB8AC3E}">
        <p14:creationId xmlns:p14="http://schemas.microsoft.com/office/powerpoint/2010/main" val="1377930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endParaRPr lang="da-DK" dirty="0" smtClean="0"/>
          </a:p>
          <a:p>
            <a:endParaRPr lang="da-DK" dirty="0"/>
          </a:p>
          <a:p>
            <a:endParaRPr lang="da-DK" dirty="0"/>
          </a:p>
          <a:p>
            <a:pPr marL="0" indent="0" algn="ctr">
              <a:buNone/>
            </a:pPr>
            <a:r>
              <a:rPr lang="da-DK" dirty="0" smtClean="0"/>
              <a:t>Eventuelt…</a:t>
            </a:r>
            <a:endParaRPr lang="da-DK" dirty="0"/>
          </a:p>
        </p:txBody>
      </p:sp>
    </p:spTree>
    <p:extLst>
      <p:ext uri="{BB962C8B-B14F-4D97-AF65-F5344CB8AC3E}">
        <p14:creationId xmlns:p14="http://schemas.microsoft.com/office/powerpoint/2010/main" val="1869543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endParaRPr lang="da-DK" dirty="0" smtClean="0"/>
          </a:p>
          <a:p>
            <a:endParaRPr lang="da-DK" dirty="0"/>
          </a:p>
          <a:p>
            <a:endParaRPr lang="da-DK" dirty="0"/>
          </a:p>
          <a:p>
            <a:pPr marL="0" indent="0" algn="ctr">
              <a:buNone/>
            </a:pPr>
            <a:r>
              <a:rPr lang="da-DK" smtClean="0"/>
              <a:t>Tak for i aften…</a:t>
            </a:r>
            <a:endParaRPr lang="da-DK" dirty="0"/>
          </a:p>
        </p:txBody>
      </p:sp>
    </p:spTree>
    <p:extLst>
      <p:ext uri="{BB962C8B-B14F-4D97-AF65-F5344CB8AC3E}">
        <p14:creationId xmlns:p14="http://schemas.microsoft.com/office/powerpoint/2010/main" val="93733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Program</a:t>
            </a:r>
            <a:endParaRPr lang="da-DK" b="1" dirty="0"/>
          </a:p>
        </p:txBody>
      </p:sp>
      <p:sp>
        <p:nvSpPr>
          <p:cNvPr id="3" name="Pladsholder til indhold 2"/>
          <p:cNvSpPr>
            <a:spLocks noGrp="1"/>
          </p:cNvSpPr>
          <p:nvPr>
            <p:ph idx="1"/>
          </p:nvPr>
        </p:nvSpPr>
        <p:spPr/>
        <p:txBody>
          <a:bodyPr/>
          <a:lstStyle/>
          <a:p>
            <a:r>
              <a:rPr lang="da-DK" b="1" dirty="0" smtClean="0"/>
              <a:t>Velkomst og formalia</a:t>
            </a:r>
          </a:p>
          <a:p>
            <a:pPr lvl="1"/>
            <a:r>
              <a:rPr lang="da-DK" dirty="0" smtClean="0"/>
              <a:t>Valg af dirigent</a:t>
            </a:r>
          </a:p>
          <a:p>
            <a:pPr lvl="1"/>
            <a:r>
              <a:rPr lang="da-DK" dirty="0" smtClean="0"/>
              <a:t>Antal stemmeberettigede optælles</a:t>
            </a:r>
          </a:p>
          <a:p>
            <a:pPr lvl="1"/>
            <a:r>
              <a:rPr lang="da-DK" dirty="0" smtClean="0"/>
              <a:t>Fuldmagter sammentælles</a:t>
            </a:r>
          </a:p>
          <a:p>
            <a:pPr lvl="1"/>
            <a:endParaRPr lang="da-DK" dirty="0"/>
          </a:p>
          <a:p>
            <a:r>
              <a:rPr lang="da-DK" b="1" dirty="0" smtClean="0"/>
              <a:t>Punkt vedr. molokker gennemgås</a:t>
            </a:r>
          </a:p>
          <a:p>
            <a:endParaRPr lang="da-DK" dirty="0"/>
          </a:p>
          <a:p>
            <a:r>
              <a:rPr lang="da-DK" b="1" dirty="0" smtClean="0"/>
              <a:t>Evt</a:t>
            </a:r>
            <a:r>
              <a:rPr lang="da-DK" dirty="0" smtClean="0"/>
              <a:t>.</a:t>
            </a:r>
            <a:endParaRPr lang="da-DK" dirty="0"/>
          </a:p>
        </p:txBody>
      </p:sp>
    </p:spTree>
    <p:extLst>
      <p:ext uri="{BB962C8B-B14F-4D97-AF65-F5344CB8AC3E}">
        <p14:creationId xmlns:p14="http://schemas.microsoft.com/office/powerpoint/2010/main" val="1357506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Årsagen til Ekstraordinær generalforsamling</a:t>
            </a:r>
            <a:endParaRPr lang="da-DK" b="1" dirty="0"/>
          </a:p>
        </p:txBody>
      </p:sp>
      <p:sp>
        <p:nvSpPr>
          <p:cNvPr id="3" name="Pladsholder til indhold 2"/>
          <p:cNvSpPr>
            <a:spLocks noGrp="1"/>
          </p:cNvSpPr>
          <p:nvPr>
            <p:ph idx="1"/>
          </p:nvPr>
        </p:nvSpPr>
        <p:spPr/>
        <p:txBody>
          <a:bodyPr/>
          <a:lstStyle/>
          <a:p>
            <a:r>
              <a:rPr lang="da-DK" dirty="0" smtClean="0"/>
              <a:t>Placeringer af molokker ændret pga. ændret lovgivning. Det påvirker økonomien og antal parkeringspladser.</a:t>
            </a:r>
          </a:p>
          <a:p>
            <a:endParaRPr lang="da-DK" dirty="0" smtClean="0"/>
          </a:p>
          <a:p>
            <a:r>
              <a:rPr lang="da-DK" dirty="0" smtClean="0"/>
              <a:t>Simpelt stemmeflertal er </a:t>
            </a:r>
            <a:r>
              <a:rPr lang="da-DK" u="sng" dirty="0" smtClean="0"/>
              <a:t>umiddelbart</a:t>
            </a:r>
            <a:r>
              <a:rPr lang="da-DK" dirty="0" smtClean="0"/>
              <a:t> ikke tilstrækkeligt. Derfor kan det vurderes at forslaget er ugyldigt vedtaget.</a:t>
            </a:r>
          </a:p>
          <a:p>
            <a:endParaRPr lang="da-DK" dirty="0" smtClean="0"/>
          </a:p>
          <a:p>
            <a:r>
              <a:rPr lang="da-DK" dirty="0" smtClean="0"/>
              <a:t>Nogle har ytret at oplyst informationsniveauet til beslutningsgrundlag ikke har været tilstrækkeligt.</a:t>
            </a:r>
          </a:p>
          <a:p>
            <a:endParaRPr lang="da-DK" dirty="0"/>
          </a:p>
        </p:txBody>
      </p:sp>
    </p:spTree>
    <p:extLst>
      <p:ext uri="{BB962C8B-B14F-4D97-AF65-F5344CB8AC3E}">
        <p14:creationId xmlns:p14="http://schemas.microsoft.com/office/powerpoint/2010/main" val="811124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Materialet</a:t>
            </a:r>
            <a:endParaRPr lang="da-DK" b="1" dirty="0"/>
          </a:p>
        </p:txBody>
      </p:sp>
      <p:sp>
        <p:nvSpPr>
          <p:cNvPr id="3" name="Pladsholder til indhold 2"/>
          <p:cNvSpPr>
            <a:spLocks noGrp="1"/>
          </p:cNvSpPr>
          <p:nvPr>
            <p:ph idx="1"/>
          </p:nvPr>
        </p:nvSpPr>
        <p:spPr/>
        <p:txBody>
          <a:bodyPr>
            <a:normAutofit/>
          </a:bodyPr>
          <a:lstStyle/>
          <a:p>
            <a:r>
              <a:rPr lang="da-DK" dirty="0" smtClean="0"/>
              <a:t>Vi har valgt at stille alt materiale til rådighed jf. indkaldelsen.</a:t>
            </a:r>
          </a:p>
          <a:p>
            <a:endParaRPr lang="da-DK" dirty="0"/>
          </a:p>
          <a:p>
            <a:pPr lvl="1"/>
            <a:r>
              <a:rPr lang="da-DK" dirty="0" smtClean="0"/>
              <a:t>Dermed er efterfølgende spørgsmål/svar blevet besvaret</a:t>
            </a:r>
          </a:p>
          <a:p>
            <a:pPr lvl="1"/>
            <a:r>
              <a:rPr lang="da-DK" dirty="0" smtClean="0"/>
              <a:t>De tre tilbud er lagt frem</a:t>
            </a:r>
          </a:p>
          <a:p>
            <a:pPr lvl="1"/>
            <a:r>
              <a:rPr lang="da-DK" dirty="0" smtClean="0"/>
              <a:t>Advokathøring er lagt frem</a:t>
            </a:r>
          </a:p>
          <a:p>
            <a:pPr lvl="1"/>
            <a:r>
              <a:rPr lang="da-DK" dirty="0" smtClean="0"/>
              <a:t>Vendeplads dokument er lagt frem</a:t>
            </a:r>
          </a:p>
          <a:p>
            <a:pPr lvl="1"/>
            <a:r>
              <a:rPr lang="da-DK" dirty="0" smtClean="0"/>
              <a:t>Krav til etablering er lagt frem</a:t>
            </a:r>
          </a:p>
          <a:p>
            <a:pPr lvl="1"/>
            <a:r>
              <a:rPr lang="da-DK" dirty="0" smtClean="0"/>
              <a:t>Beregningsmodellen er lagt frem.</a:t>
            </a:r>
          </a:p>
          <a:p>
            <a:pPr lvl="1"/>
            <a:endParaRPr lang="da-DK" dirty="0"/>
          </a:p>
        </p:txBody>
      </p:sp>
    </p:spTree>
    <p:extLst>
      <p:ext uri="{BB962C8B-B14F-4D97-AF65-F5344CB8AC3E}">
        <p14:creationId xmlns:p14="http://schemas.microsoft.com/office/powerpoint/2010/main" val="408799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Spørgsmål / Svar</a:t>
            </a:r>
            <a:endParaRPr lang="da-DK" b="1" dirty="0"/>
          </a:p>
        </p:txBody>
      </p:sp>
      <p:sp>
        <p:nvSpPr>
          <p:cNvPr id="3" name="Pladsholder til indhold 2"/>
          <p:cNvSpPr>
            <a:spLocks noGrp="1"/>
          </p:cNvSpPr>
          <p:nvPr>
            <p:ph idx="1"/>
          </p:nvPr>
        </p:nvSpPr>
        <p:spPr/>
        <p:txBody>
          <a:bodyPr>
            <a:normAutofit/>
          </a:bodyPr>
          <a:lstStyle/>
          <a:p>
            <a:pPr marL="0" indent="0">
              <a:buNone/>
            </a:pPr>
            <a:r>
              <a:rPr lang="da-DK" b="1" dirty="0" smtClean="0"/>
              <a:t>Vedr. lugtgener</a:t>
            </a:r>
            <a:r>
              <a:rPr lang="da-DK" b="1" dirty="0"/>
              <a:t>:</a:t>
            </a:r>
          </a:p>
          <a:p>
            <a:r>
              <a:rPr lang="da-DK" dirty="0"/>
              <a:t>Lugtgener andre steder som eks. Dionevej, kan skyldes at de nedgravede containere ikke er dybe nok,  - den omkringliggende jord køler nemlig affaldet ned, hvilket mindsker lugtgenerne betydeligt. </a:t>
            </a:r>
            <a:endParaRPr lang="da-DK" dirty="0" smtClean="0"/>
          </a:p>
          <a:p>
            <a:r>
              <a:rPr lang="da-DK" dirty="0" smtClean="0"/>
              <a:t>Aalborg </a:t>
            </a:r>
            <a:r>
              <a:rPr lang="da-DK" dirty="0"/>
              <a:t>forsyning anbefaler derfor, at vi kun vælger at etablere 5 m3 containere til Restaffald, Pap/papir og Plast/metal. På den måde vil affaldet være kølet ned hele tiden</a:t>
            </a:r>
            <a:r>
              <a:rPr lang="da-DK" dirty="0" smtClean="0"/>
              <a:t>.</a:t>
            </a:r>
          </a:p>
          <a:p>
            <a:pPr marL="0" indent="0">
              <a:buNone/>
            </a:pPr>
            <a:endParaRPr lang="da-DK" dirty="0"/>
          </a:p>
        </p:txBody>
      </p:sp>
    </p:spTree>
    <p:extLst>
      <p:ext uri="{BB962C8B-B14F-4D97-AF65-F5344CB8AC3E}">
        <p14:creationId xmlns:p14="http://schemas.microsoft.com/office/powerpoint/2010/main" val="366584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Spørgsmål / Svar</a:t>
            </a:r>
            <a:endParaRPr lang="da-DK" b="1" dirty="0"/>
          </a:p>
        </p:txBody>
      </p:sp>
      <p:sp>
        <p:nvSpPr>
          <p:cNvPr id="3" name="Pladsholder til indhold 2"/>
          <p:cNvSpPr>
            <a:spLocks noGrp="1"/>
          </p:cNvSpPr>
          <p:nvPr>
            <p:ph idx="1"/>
          </p:nvPr>
        </p:nvSpPr>
        <p:spPr/>
        <p:txBody>
          <a:bodyPr>
            <a:normAutofit/>
          </a:bodyPr>
          <a:lstStyle/>
          <a:p>
            <a:pPr marL="0" indent="0">
              <a:buNone/>
            </a:pPr>
            <a:r>
              <a:rPr lang="da-DK" b="1" dirty="0"/>
              <a:t>Vedr. Skraldebiler og vægt:</a:t>
            </a:r>
          </a:p>
          <a:p>
            <a:r>
              <a:rPr lang="da-DK" dirty="0"/>
              <a:t>Mht. til vægten på bilerne kan totalvægten variere fra 18 ton til 36 ton – alt efter hvilke biler der kommer til at dække området. </a:t>
            </a:r>
            <a:endParaRPr lang="da-DK" dirty="0" smtClean="0"/>
          </a:p>
          <a:p>
            <a:r>
              <a:rPr lang="da-DK" dirty="0" smtClean="0"/>
              <a:t>Der </a:t>
            </a:r>
            <a:r>
              <a:rPr lang="da-DK" dirty="0"/>
              <a:t>har været talt om, at vejen kan klare et akseltryk på 18 ton, hvilket er noget andet end totalvægten. Ifølge kontaktpersonen ved Aalborg forsyning, kommer de ikke til at kræve, at vejen skal kunne klare et større akseltryk end de 18 ton. </a:t>
            </a:r>
            <a:endParaRPr lang="da-DK" dirty="0" smtClean="0"/>
          </a:p>
          <a:p>
            <a:r>
              <a:rPr lang="da-DK" dirty="0" smtClean="0"/>
              <a:t>Man </a:t>
            </a:r>
            <a:r>
              <a:rPr lang="da-DK" dirty="0"/>
              <a:t>kan evt. lave opkørslerne til de bump, som vi har på vejen lidt længere, så bilerne ikke ”hopper” så meget. På den måde kan nogle af rystelserne formentligt undgås.</a:t>
            </a:r>
          </a:p>
        </p:txBody>
      </p:sp>
    </p:spTree>
    <p:extLst>
      <p:ext uri="{BB962C8B-B14F-4D97-AF65-F5344CB8AC3E}">
        <p14:creationId xmlns:p14="http://schemas.microsoft.com/office/powerpoint/2010/main" val="3391190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Spørgsmål / Svar</a:t>
            </a:r>
            <a:endParaRPr lang="da-DK" b="1" dirty="0"/>
          </a:p>
        </p:txBody>
      </p:sp>
      <p:sp>
        <p:nvSpPr>
          <p:cNvPr id="3" name="Pladsholder til indhold 2"/>
          <p:cNvSpPr>
            <a:spLocks noGrp="1"/>
          </p:cNvSpPr>
          <p:nvPr>
            <p:ph idx="1"/>
          </p:nvPr>
        </p:nvSpPr>
        <p:spPr/>
        <p:txBody>
          <a:bodyPr/>
          <a:lstStyle/>
          <a:p>
            <a:pPr marL="0" indent="0">
              <a:buNone/>
            </a:pPr>
            <a:r>
              <a:rPr lang="da-DK" b="1" dirty="0"/>
              <a:t>Vedr. </a:t>
            </a:r>
            <a:r>
              <a:rPr lang="da-DK" b="1" dirty="0" smtClean="0"/>
              <a:t>Placering</a:t>
            </a:r>
            <a:endParaRPr lang="da-DK" b="1" dirty="0"/>
          </a:p>
          <a:p>
            <a:r>
              <a:rPr lang="da-DK" dirty="0"/>
              <a:t>Aalborg forsyning og renovation skal godkende type og containere af driftsmæssige </a:t>
            </a:r>
            <a:r>
              <a:rPr lang="da-DK" dirty="0" smtClean="0"/>
              <a:t>årsager</a:t>
            </a:r>
          </a:p>
          <a:p>
            <a:endParaRPr lang="da-DK" dirty="0"/>
          </a:p>
          <a:p>
            <a:r>
              <a:rPr lang="da-DK" dirty="0"/>
              <a:t>De seneste forslag der er fremsendt fra Aalborg forsyning,  skulle ifølge vores kontaktperson overholde de reglementerede krav – men </a:t>
            </a:r>
            <a:r>
              <a:rPr lang="da-DK" b="1" dirty="0"/>
              <a:t>det er op til ansøgeren af byggetilladelsen, </a:t>
            </a:r>
            <a:r>
              <a:rPr lang="da-DK" b="1" dirty="0" smtClean="0"/>
              <a:t>dvs. </a:t>
            </a:r>
            <a:r>
              <a:rPr lang="da-DK" b="1" dirty="0"/>
              <a:t>os, at redegøre for at diverse mål er overholdt</a:t>
            </a:r>
            <a:r>
              <a:rPr lang="da-DK" dirty="0"/>
              <a:t>, eks. ved at opsætte/ lave opmålinger.</a:t>
            </a:r>
          </a:p>
          <a:p>
            <a:endParaRPr lang="da-DK" dirty="0"/>
          </a:p>
        </p:txBody>
      </p:sp>
    </p:spTree>
    <p:extLst>
      <p:ext uri="{BB962C8B-B14F-4D97-AF65-F5344CB8AC3E}">
        <p14:creationId xmlns:p14="http://schemas.microsoft.com/office/powerpoint/2010/main" val="3743762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2"/>
          <a:stretch>
            <a:fillRect/>
          </a:stretch>
        </p:blipFill>
        <p:spPr>
          <a:xfrm rot="16200000">
            <a:off x="1576526" y="-1122911"/>
            <a:ext cx="6453063" cy="9153832"/>
          </a:xfrm>
          <a:prstGeom prst="rect">
            <a:avLst/>
          </a:prstGeom>
        </p:spPr>
      </p:pic>
    </p:spTree>
    <p:extLst>
      <p:ext uri="{BB962C8B-B14F-4D97-AF65-F5344CB8AC3E}">
        <p14:creationId xmlns:p14="http://schemas.microsoft.com/office/powerpoint/2010/main" val="290517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p:nvPr/>
        </p:nvPicPr>
        <p:blipFill>
          <a:blip r:embed="rId2" r:link="rId3">
            <a:extLst>
              <a:ext uri="{28A0092B-C50C-407E-A947-70E740481C1C}">
                <a14:useLocalDpi xmlns:a14="http://schemas.microsoft.com/office/drawing/2010/main" val="0"/>
              </a:ext>
            </a:extLst>
          </a:blip>
          <a:srcRect/>
          <a:stretch>
            <a:fillRect/>
          </a:stretch>
        </p:blipFill>
        <p:spPr bwMode="auto">
          <a:xfrm rot="16200000">
            <a:off x="3658039" y="-1381383"/>
            <a:ext cx="4851831" cy="10052993"/>
          </a:xfrm>
          <a:prstGeom prst="rect">
            <a:avLst/>
          </a:prstGeom>
          <a:noFill/>
          <a:ln>
            <a:noFill/>
          </a:ln>
        </p:spPr>
      </p:pic>
    </p:spTree>
    <p:extLst>
      <p:ext uri="{BB962C8B-B14F-4D97-AF65-F5344CB8AC3E}">
        <p14:creationId xmlns:p14="http://schemas.microsoft.com/office/powerpoint/2010/main" val="142703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758</Words>
  <Application>Microsoft Office PowerPoint</Application>
  <PresentationFormat>Widescreen</PresentationFormat>
  <Paragraphs>91</Paragraphs>
  <Slides>18</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18</vt:i4>
      </vt:variant>
    </vt:vector>
  </HeadingPairs>
  <TitlesOfParts>
    <vt:vector size="22" baseType="lpstr">
      <vt:lpstr>Arial</vt:lpstr>
      <vt:lpstr>Calibri</vt:lpstr>
      <vt:lpstr>Calibri Light</vt:lpstr>
      <vt:lpstr>Office-tema</vt:lpstr>
      <vt:lpstr>Ekstraordinær Generalforsamling</vt:lpstr>
      <vt:lpstr>Program</vt:lpstr>
      <vt:lpstr>Årsagen til Ekstraordinær generalforsamling</vt:lpstr>
      <vt:lpstr>Materialet</vt:lpstr>
      <vt:lpstr>Spørgsmål / Svar</vt:lpstr>
      <vt:lpstr>Spørgsmål / Svar</vt:lpstr>
      <vt:lpstr>Spørgsmål / Svar</vt:lpstr>
      <vt:lpstr>PowerPoint-præsentation</vt:lpstr>
      <vt:lpstr>PowerPoint-præsentation</vt:lpstr>
      <vt:lpstr>Tidslinjen</vt:lpstr>
      <vt:lpstr>Tidslinjen fortsat</vt:lpstr>
      <vt:lpstr>Advokathøring</vt:lpstr>
      <vt:lpstr>Vedtægter</vt:lpstr>
      <vt:lpstr>Så status nu:</vt:lpstr>
      <vt:lpstr>Forbehold for afstemning</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Kristian Bluhme</dc:creator>
  <cp:lastModifiedBy>Kristian Bluhme</cp:lastModifiedBy>
  <cp:revision>21</cp:revision>
  <dcterms:created xsi:type="dcterms:W3CDTF">2019-09-04T10:48:21Z</dcterms:created>
  <dcterms:modified xsi:type="dcterms:W3CDTF">2019-10-02T10:14:10Z</dcterms:modified>
</cp:coreProperties>
</file>